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8" r:id="rId3"/>
  </p:sldMasterIdLst>
  <p:notesMasterIdLst>
    <p:notesMasterId r:id="rId16"/>
  </p:notesMasterIdLst>
  <p:sldIdLst>
    <p:sldId id="256" r:id="rId4"/>
    <p:sldId id="701" r:id="rId5"/>
    <p:sldId id="698" r:id="rId6"/>
    <p:sldId id="699" r:id="rId7"/>
    <p:sldId id="287" r:id="rId8"/>
    <p:sldId id="695" r:id="rId9"/>
    <p:sldId id="354" r:id="rId10"/>
    <p:sldId id="355" r:id="rId11"/>
    <p:sldId id="700" r:id="rId12"/>
    <p:sldId id="266" r:id="rId13"/>
    <p:sldId id="705" r:id="rId14"/>
    <p:sldId id="25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Collins" initials="SC" lastIdx="1" clrIdx="0">
    <p:extLst>
      <p:ext uri="{19B8F6BF-5375-455C-9EA6-DF929625EA0E}">
        <p15:presenceInfo xmlns:p15="http://schemas.microsoft.com/office/powerpoint/2012/main" userId="S-1-5-21-3266072670-1241561447-1830038246-1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BC"/>
    <a:srgbClr val="FFFFFF"/>
    <a:srgbClr val="FF0000"/>
    <a:srgbClr val="00AEB5"/>
    <a:srgbClr val="162453"/>
    <a:srgbClr val="6CB93B"/>
    <a:srgbClr val="182554"/>
    <a:srgbClr val="163763"/>
    <a:srgbClr val="F8931D"/>
    <a:srgbClr val="04A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95632" autoAdjust="0"/>
  </p:normalViewPr>
  <p:slideViewPr>
    <p:cSldViewPr snapToGrid="0">
      <p:cViewPr varScale="1">
        <p:scale>
          <a:sx n="114" d="100"/>
          <a:sy n="114" d="100"/>
        </p:scale>
        <p:origin x="75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C8F358-9800-4249-80F4-A4230D9937AA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D73082-2E2D-445A-9AE3-1CBF4C120D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5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3082-2E2D-445A-9AE3-1CBF4C120D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3082-2E2D-445A-9AE3-1CBF4C120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3082-2E2D-445A-9AE3-1CBF4C120D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3082-2E2D-445A-9AE3-1CBF4C120D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2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3082-2E2D-445A-9AE3-1CBF4C120D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3082-2E2D-445A-9AE3-1CBF4C120D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1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99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94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74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10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54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piece of paper with a pencil laying on top">
            <a:extLst>
              <a:ext uri="{FF2B5EF4-FFF2-40B4-BE49-F238E27FC236}">
                <a16:creationId xmlns:a16="http://schemas.microsoft.com/office/drawing/2014/main" id="{DA3FFBFB-1577-4EC2-AC8B-31D7EBD77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F44FD-69ED-4AE7-858C-4683BA52FC0B}"/>
              </a:ext>
            </a:extLst>
          </p:cNvPr>
          <p:cNvSpPr/>
          <p:nvPr/>
        </p:nvSpPr>
        <p:spPr>
          <a:xfrm>
            <a:off x="7409013" y="862717"/>
            <a:ext cx="4025348" cy="4625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3252" y="1441175"/>
            <a:ext cx="3522428" cy="2291168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D8A500-8A27-4C1A-B1F1-7B7CA12F5B7B}"/>
              </a:ext>
            </a:extLst>
          </p:cNvPr>
          <p:cNvCxnSpPr/>
          <p:nvPr/>
        </p:nvCxnSpPr>
        <p:spPr>
          <a:xfrm>
            <a:off x="7653131" y="3862093"/>
            <a:ext cx="3465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3252" y="4068682"/>
            <a:ext cx="346556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8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6820250" y="0"/>
            <a:ext cx="537175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977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79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0976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7696-67E9-41D8-AEB9-3B208A6AB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39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tail shot of modern architecture facade">
            <a:extLst>
              <a:ext uri="{FF2B5EF4-FFF2-40B4-BE49-F238E27FC236}">
                <a16:creationId xmlns:a16="http://schemas.microsoft.com/office/drawing/2014/main" id="{C070D836-BB6E-4225-A054-1060622E9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84"/>
          <a:stretch/>
        </p:blipFill>
        <p:spPr>
          <a:xfrm>
            <a:off x="0" y="0"/>
            <a:ext cx="509490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2" y="2126974"/>
            <a:ext cx="5928344" cy="3949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6417ECC-8B1B-45DB-A47C-D9D4F5FC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83" y="286603"/>
            <a:ext cx="5928343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AB840B-BB50-48A2-9884-D4CF80001CBF}"/>
              </a:ext>
            </a:extLst>
          </p:cNvPr>
          <p:cNvCxnSpPr>
            <a:cxnSpLocks/>
          </p:cNvCxnSpPr>
          <p:nvPr/>
        </p:nvCxnSpPr>
        <p:spPr>
          <a:xfrm>
            <a:off x="5458982" y="1897380"/>
            <a:ext cx="592834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6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ffic light trails at night">
            <a:extLst>
              <a:ext uri="{FF2B5EF4-FFF2-40B4-BE49-F238E27FC236}">
                <a16:creationId xmlns:a16="http://schemas.microsoft.com/office/drawing/2014/main" id="{4C9BDCF2-3283-4FB6-A430-44B11AAE2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1" r="19863"/>
          <a:stretch/>
        </p:blipFill>
        <p:spPr>
          <a:xfrm>
            <a:off x="0" y="0"/>
            <a:ext cx="509490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2" y="2126974"/>
            <a:ext cx="5928344" cy="3949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6417ECC-8B1B-45DB-A47C-D9D4F5FC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83" y="286603"/>
            <a:ext cx="5928343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AB840B-BB50-48A2-9884-D4CF80001CBF}"/>
              </a:ext>
            </a:extLst>
          </p:cNvPr>
          <p:cNvCxnSpPr>
            <a:cxnSpLocks/>
          </p:cNvCxnSpPr>
          <p:nvPr/>
        </p:nvCxnSpPr>
        <p:spPr>
          <a:xfrm>
            <a:off x="5458982" y="1897380"/>
            <a:ext cx="5928344" cy="0"/>
          </a:xfrm>
          <a:prstGeom prst="line">
            <a:avLst/>
          </a:prstGeom>
          <a:ln w="12700">
            <a:solidFill>
              <a:srgbClr val="0F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09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 descr="A picture containing sitting, table, photo, group&#10;&#10;Description automatically generated">
            <a:extLst>
              <a:ext uri="{FF2B5EF4-FFF2-40B4-BE49-F238E27FC236}">
                <a16:creationId xmlns:a16="http://schemas.microsoft.com/office/drawing/2014/main" id="{034A1BC0-C248-444B-B9A1-BAF1CCC3C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8" r="-1" b="-1"/>
          <a:stretch/>
        </p:blipFill>
        <p:spPr>
          <a:xfrm>
            <a:off x="5082134" y="10"/>
            <a:ext cx="7537703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616589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375322"/>
            <a:ext cx="5061048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2631989"/>
            <a:ext cx="5061048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7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421C65A-45F3-4AB7-A127-A89A205E9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3" r="7839" b="2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387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0386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E8742C-06DF-4E54-9B6E-1DD0C06E789C}"/>
              </a:ext>
            </a:extLst>
          </p:cNvPr>
          <p:cNvCxnSpPr/>
          <p:nvPr/>
        </p:nvCxnSpPr>
        <p:spPr>
          <a:xfrm>
            <a:off x="7830386" y="2971486"/>
            <a:ext cx="35175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9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person, yellow, holding, man&#10;&#10;Description automatically generated">
            <a:extLst>
              <a:ext uri="{FF2B5EF4-FFF2-40B4-BE49-F238E27FC236}">
                <a16:creationId xmlns:a16="http://schemas.microsoft.com/office/drawing/2014/main" id="{1F35C7D7-22EF-4CFA-A957-B233D63C6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/>
          <a:stretch/>
        </p:blipFill>
        <p:spPr>
          <a:xfrm>
            <a:off x="0" y="5"/>
            <a:ext cx="9454561" cy="68579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387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0386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E8742C-06DF-4E54-9B6E-1DD0C06E789C}"/>
              </a:ext>
            </a:extLst>
          </p:cNvPr>
          <p:cNvCxnSpPr/>
          <p:nvPr/>
        </p:nvCxnSpPr>
        <p:spPr>
          <a:xfrm>
            <a:off x="7830386" y="2971486"/>
            <a:ext cx="35175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18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7384758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4"/>
            <a:ext cx="5928344" cy="168846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6" y="2880358"/>
            <a:ext cx="5928344" cy="34063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4300C-12C2-4EDF-96BD-34402053CC4E}"/>
              </a:ext>
            </a:extLst>
          </p:cNvPr>
          <p:cNvCxnSpPr>
            <a:cxnSpLocks/>
          </p:cNvCxnSpPr>
          <p:nvPr/>
        </p:nvCxnSpPr>
        <p:spPr>
          <a:xfrm>
            <a:off x="643466" y="2683251"/>
            <a:ext cx="5928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Woman signing contract">
            <a:extLst>
              <a:ext uri="{FF2B5EF4-FFF2-40B4-BE49-F238E27FC236}">
                <a16:creationId xmlns:a16="http://schemas.microsoft.com/office/drawing/2014/main" id="{63CBF36C-4593-4FC4-A0F1-4231C7DFF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8" r="26854"/>
          <a:stretch/>
        </p:blipFill>
        <p:spPr>
          <a:xfrm>
            <a:off x="7384774" y="0"/>
            <a:ext cx="482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7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5" y="0"/>
            <a:ext cx="761188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4"/>
            <a:ext cx="5928344" cy="168846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6" y="2880358"/>
            <a:ext cx="5928344" cy="34063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4300C-12C2-4EDF-96BD-34402053CC4E}"/>
              </a:ext>
            </a:extLst>
          </p:cNvPr>
          <p:cNvCxnSpPr>
            <a:cxnSpLocks/>
          </p:cNvCxnSpPr>
          <p:nvPr/>
        </p:nvCxnSpPr>
        <p:spPr>
          <a:xfrm>
            <a:off x="643466" y="2683251"/>
            <a:ext cx="5928344" cy="0"/>
          </a:xfrm>
          <a:prstGeom prst="line">
            <a:avLst/>
          </a:prstGeom>
          <a:ln>
            <a:solidFill>
              <a:srgbClr val="0F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74D17560-D709-4DC2-8EEE-F5947B3A6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r="48011" b="-1"/>
          <a:stretch/>
        </p:blipFill>
        <p:spPr>
          <a:xfrm>
            <a:off x="7611903" y="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06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298188" y="318052"/>
            <a:ext cx="11475403" cy="61287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3178E3-96B1-42A2-8E8B-C85422C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8121A8-93A8-46A9-8C1E-BB55A66D6BA8}"/>
              </a:ext>
            </a:extLst>
          </p:cNvPr>
          <p:cNvCxnSpPr>
            <a:cxnSpLocks/>
          </p:cNvCxnSpPr>
          <p:nvPr/>
        </p:nvCxnSpPr>
        <p:spPr>
          <a:xfrm>
            <a:off x="4800600" y="1580322"/>
            <a:ext cx="0" cy="3846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3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1963" y="286603"/>
            <a:ext cx="5764037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962" y="2120900"/>
            <a:ext cx="5764037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189D1-3F9B-4B63-B61E-0C9B712DC07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2EB0C5-CDF6-4CA8-932F-EB68C8FA12AC}"/>
              </a:ext>
            </a:extLst>
          </p:cNvPr>
          <p:cNvSpPr txBox="1">
            <a:spLocks/>
          </p:cNvSpPr>
          <p:nvPr/>
        </p:nvSpPr>
        <p:spPr>
          <a:xfrm>
            <a:off x="109330" y="6446838"/>
            <a:ext cx="78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WWW.CUANSWERS.COM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78C8BE-5EF4-4D59-B4B7-6F32D029D829}"/>
              </a:ext>
            </a:extLst>
          </p:cNvPr>
          <p:cNvSpPr txBox="1">
            <a:spLocks/>
          </p:cNvSpPr>
          <p:nvPr/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7A3F56-36AF-4348-AEAD-CB50478CECE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4D2437-C6E5-4AB3-A5AD-158BA475BCDA}"/>
              </a:ext>
            </a:extLst>
          </p:cNvPr>
          <p:cNvCxnSpPr>
            <a:cxnSpLocks/>
          </p:cNvCxnSpPr>
          <p:nvPr/>
        </p:nvCxnSpPr>
        <p:spPr>
          <a:xfrm>
            <a:off x="331962" y="1897380"/>
            <a:ext cx="57640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E08A0F-B9FC-4E87-9DB3-9F207CFF98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9700" y="700771"/>
            <a:ext cx="5129213" cy="24399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3929A48-F2DF-4746-83D3-F3072A8012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9700" y="3429000"/>
            <a:ext cx="5108575" cy="24399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0538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962" y="700772"/>
            <a:ext cx="5764037" cy="51683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E08A0F-B9FC-4E87-9DB3-9F207CFF98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9700" y="700771"/>
            <a:ext cx="5129213" cy="24399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3929A48-F2DF-4746-83D3-F3072A8012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9700" y="3429000"/>
            <a:ext cx="5108575" cy="243998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3091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77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49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70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74168" y="2142800"/>
            <a:ext cx="4850400" cy="25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733"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title" idx="2"/>
          </p:nvPr>
        </p:nvSpPr>
        <p:spPr>
          <a:xfrm>
            <a:off x="606967" y="3725333"/>
            <a:ext cx="4850400" cy="18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4901" y="0"/>
            <a:ext cx="6096033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206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E3440F4E-9DF5-4ECD-818E-526A3E756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959EF2-E1A8-4A62-B1F5-49E339E6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44" y="295858"/>
            <a:ext cx="9442176" cy="911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18A140A0-BBC7-47CA-B040-45FC54537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9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86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2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F44FD-69ED-4AE7-858C-4683BA52FC0B}"/>
              </a:ext>
            </a:extLst>
          </p:cNvPr>
          <p:cNvSpPr/>
          <p:nvPr/>
        </p:nvSpPr>
        <p:spPr>
          <a:xfrm>
            <a:off x="670285" y="862717"/>
            <a:ext cx="4025348" cy="46252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524" y="1441175"/>
            <a:ext cx="3522428" cy="2291168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D8A500-8A27-4C1A-B1F1-7B7CA12F5B7B}"/>
              </a:ext>
            </a:extLst>
          </p:cNvPr>
          <p:cNvCxnSpPr/>
          <p:nvPr/>
        </p:nvCxnSpPr>
        <p:spPr>
          <a:xfrm>
            <a:off x="914403" y="3862093"/>
            <a:ext cx="3465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524" y="4068682"/>
            <a:ext cx="346556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F8B033-2991-406B-B75A-2B68C7A8A5B8}"/>
              </a:ext>
            </a:extLst>
          </p:cNvPr>
          <p:cNvGrpSpPr/>
          <p:nvPr/>
        </p:nvGrpSpPr>
        <p:grpSpPr>
          <a:xfrm>
            <a:off x="5227984" y="429462"/>
            <a:ext cx="6750444" cy="5759518"/>
            <a:chOff x="2077041" y="0"/>
            <a:chExt cx="8037918" cy="6858000"/>
          </a:xfrm>
        </p:grpSpPr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5F64D0C-945E-4BB2-9267-1999FA89DE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41" y="134250"/>
              <a:ext cx="8037918" cy="6589500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C8FA1CBC-0733-4D36-A5DB-86FEAD697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095" y="0"/>
              <a:ext cx="801780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01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74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92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11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3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78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8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68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17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58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06933" y="2233133"/>
            <a:ext cx="4184000" cy="13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733"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 idx="2"/>
          </p:nvPr>
        </p:nvSpPr>
        <p:spPr>
          <a:xfrm>
            <a:off x="606933" y="3542301"/>
            <a:ext cx="4184000" cy="10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708168" y="989032"/>
            <a:ext cx="3134633" cy="48799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24334" y="-1"/>
            <a:ext cx="3134633" cy="32544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224334" y="3603600"/>
            <a:ext cx="3134633" cy="32544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702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 descr="A picture containing indoor, table, sitting, man&#10;&#10;Description automatically generated">
            <a:extLst>
              <a:ext uri="{FF2B5EF4-FFF2-40B4-BE49-F238E27FC236}">
                <a16:creationId xmlns:a16="http://schemas.microsoft.com/office/drawing/2014/main" id="{F8808DCA-1CC1-4418-A3F4-C4CFF3C17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87" r="1" b="8805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F44FD-69ED-4AE7-858C-4683BA52FC0B}"/>
              </a:ext>
            </a:extLst>
          </p:cNvPr>
          <p:cNvSpPr/>
          <p:nvPr/>
        </p:nvSpPr>
        <p:spPr>
          <a:xfrm>
            <a:off x="670285" y="862717"/>
            <a:ext cx="4025348" cy="4625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524" y="1441175"/>
            <a:ext cx="3522428" cy="2291168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D8A500-8A27-4C1A-B1F1-7B7CA12F5B7B}"/>
              </a:ext>
            </a:extLst>
          </p:cNvPr>
          <p:cNvCxnSpPr/>
          <p:nvPr/>
        </p:nvCxnSpPr>
        <p:spPr>
          <a:xfrm>
            <a:off x="914403" y="3862093"/>
            <a:ext cx="3465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524" y="4068682"/>
            <a:ext cx="346556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2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ext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"/>
          <p:cNvSpPr/>
          <p:nvPr userDrawn="1"/>
        </p:nvSpPr>
        <p:spPr>
          <a:xfrm>
            <a:off x="0" y="0"/>
            <a:ext cx="4106567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6933" y="2145800"/>
            <a:ext cx="2923200" cy="25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733" b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title" idx="2"/>
          </p:nvPr>
        </p:nvSpPr>
        <p:spPr>
          <a:xfrm>
            <a:off x="4587967" y="1628100"/>
            <a:ext cx="7165200" cy="39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329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Points 9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0" y="0"/>
            <a:ext cx="12192000" cy="42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2219200" y="658800"/>
            <a:ext cx="7753600" cy="19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3733" b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title" idx="2"/>
          </p:nvPr>
        </p:nvSpPr>
        <p:spPr>
          <a:xfrm>
            <a:off x="2219200" y="2637600"/>
            <a:ext cx="7753600" cy="9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title" idx="3"/>
          </p:nvPr>
        </p:nvSpPr>
        <p:spPr>
          <a:xfrm>
            <a:off x="392033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title" idx="4"/>
          </p:nvPr>
        </p:nvSpPr>
        <p:spPr>
          <a:xfrm>
            <a:off x="2710600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title" idx="5"/>
          </p:nvPr>
        </p:nvSpPr>
        <p:spPr>
          <a:xfrm>
            <a:off x="4945067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title" idx="6"/>
          </p:nvPr>
        </p:nvSpPr>
        <p:spPr>
          <a:xfrm>
            <a:off x="7196900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title" idx="7"/>
          </p:nvPr>
        </p:nvSpPr>
        <p:spPr>
          <a:xfrm>
            <a:off x="9498100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813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13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13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4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54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72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69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0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3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F44FD-69ED-4AE7-858C-4683BA52FC0B}"/>
              </a:ext>
            </a:extLst>
          </p:cNvPr>
          <p:cNvSpPr/>
          <p:nvPr/>
        </p:nvSpPr>
        <p:spPr>
          <a:xfrm>
            <a:off x="7409013" y="862717"/>
            <a:ext cx="4025348" cy="4625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3252" y="1441175"/>
            <a:ext cx="3522428" cy="2291168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D8A500-8A27-4C1A-B1F1-7B7CA12F5B7B}"/>
              </a:ext>
            </a:extLst>
          </p:cNvPr>
          <p:cNvCxnSpPr/>
          <p:nvPr/>
        </p:nvCxnSpPr>
        <p:spPr>
          <a:xfrm>
            <a:off x="7653131" y="3862093"/>
            <a:ext cx="3465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3252" y="4068682"/>
            <a:ext cx="346556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836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82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6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06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6933" y="1152933"/>
            <a:ext cx="4850400" cy="25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733"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 idx="2"/>
          </p:nvPr>
        </p:nvSpPr>
        <p:spPr>
          <a:xfrm>
            <a:off x="606967" y="3725333"/>
            <a:ext cx="4850400" cy="18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4901" y="0"/>
            <a:ext cx="6096033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75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06933" y="2233133"/>
            <a:ext cx="4184000" cy="13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733"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 idx="2"/>
          </p:nvPr>
        </p:nvSpPr>
        <p:spPr>
          <a:xfrm>
            <a:off x="606933" y="3542301"/>
            <a:ext cx="4184000" cy="10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708168" y="989032"/>
            <a:ext cx="3134633" cy="48799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24334" y="-1"/>
            <a:ext cx="3134633" cy="32544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224334" y="3603600"/>
            <a:ext cx="3134633" cy="32544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 rtl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the icon for add image OR 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461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ext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"/>
          <p:cNvSpPr/>
          <p:nvPr userDrawn="1"/>
        </p:nvSpPr>
        <p:spPr>
          <a:xfrm>
            <a:off x="0" y="0"/>
            <a:ext cx="4106567" cy="68580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6" name="Shape 28"/>
          <p:cNvSpPr/>
          <p:nvPr userDrawn="1"/>
        </p:nvSpPr>
        <p:spPr>
          <a:xfrm>
            <a:off x="4106567" y="0"/>
            <a:ext cx="8128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6933" y="2145800"/>
            <a:ext cx="2923200" cy="25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733" b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title" idx="2"/>
          </p:nvPr>
        </p:nvSpPr>
        <p:spPr>
          <a:xfrm>
            <a:off x="4587967" y="1628100"/>
            <a:ext cx="7165200" cy="39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2410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Points 9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0" y="0"/>
            <a:ext cx="12192000" cy="42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2219200" y="658800"/>
            <a:ext cx="7753600" cy="19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3733" b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sz="3733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title" idx="2"/>
          </p:nvPr>
        </p:nvSpPr>
        <p:spPr>
          <a:xfrm>
            <a:off x="2219200" y="2637600"/>
            <a:ext cx="7753600" cy="9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title" idx="3"/>
          </p:nvPr>
        </p:nvSpPr>
        <p:spPr>
          <a:xfrm>
            <a:off x="392033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title" idx="4"/>
          </p:nvPr>
        </p:nvSpPr>
        <p:spPr>
          <a:xfrm>
            <a:off x="2710600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title" idx="5"/>
          </p:nvPr>
        </p:nvSpPr>
        <p:spPr>
          <a:xfrm>
            <a:off x="4945067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title" idx="6"/>
          </p:nvPr>
        </p:nvSpPr>
        <p:spPr>
          <a:xfrm>
            <a:off x="7196900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title" idx="7"/>
          </p:nvPr>
        </p:nvSpPr>
        <p:spPr>
          <a:xfrm>
            <a:off x="9498100" y="5715667"/>
            <a:ext cx="2301200" cy="7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828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Point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6933" y="461800"/>
            <a:ext cx="4100000" cy="4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4800"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4800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4800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4800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4800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4800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4800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4800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4800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 idx="2"/>
          </p:nvPr>
        </p:nvSpPr>
        <p:spPr>
          <a:xfrm>
            <a:off x="606967" y="5055000"/>
            <a:ext cx="4100000" cy="134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600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 idx="3"/>
          </p:nvPr>
        </p:nvSpPr>
        <p:spPr>
          <a:xfrm>
            <a:off x="6568133" y="722367"/>
            <a:ext cx="4968800" cy="5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 idx="4"/>
          </p:nvPr>
        </p:nvSpPr>
        <p:spPr>
          <a:xfrm>
            <a:off x="6568133" y="1152367"/>
            <a:ext cx="4968800" cy="9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333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 idx="5"/>
          </p:nvPr>
        </p:nvSpPr>
        <p:spPr>
          <a:xfrm>
            <a:off x="6568133" y="2753200"/>
            <a:ext cx="4968800" cy="5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 idx="6"/>
          </p:nvPr>
        </p:nvSpPr>
        <p:spPr>
          <a:xfrm>
            <a:off x="6568133" y="3183200"/>
            <a:ext cx="4968800" cy="9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333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 idx="7"/>
          </p:nvPr>
        </p:nvSpPr>
        <p:spPr>
          <a:xfrm>
            <a:off x="6568133" y="4784033"/>
            <a:ext cx="4968800" cy="5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b="1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 idx="8"/>
          </p:nvPr>
        </p:nvSpPr>
        <p:spPr>
          <a:xfrm>
            <a:off x="6568133" y="5214033"/>
            <a:ext cx="4968800" cy="9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333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1333">
                <a:solidFill>
                  <a:srgbClr val="1C1C1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85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3252" y="1441175"/>
            <a:ext cx="3522428" cy="2291168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3252" y="4068682"/>
            <a:ext cx="346556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9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1FE682-6F5F-451A-AAB6-3CBFA0DD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0" y="6446838"/>
            <a:ext cx="7806211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AA35F147-1EA7-4CBF-8D88-2BC9B766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0" b="38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1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30" y="6446838"/>
            <a:ext cx="78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9F37696-67E9-41D8-AEB9-3B208A6ABE6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4" r:id="rId11"/>
    <p:sldLayoutId id="2147483671" r:id="rId12"/>
    <p:sldLayoutId id="2147483672" r:id="rId13"/>
    <p:sldLayoutId id="2147483673" r:id="rId14"/>
    <p:sldLayoutId id="2147483674" r:id="rId15"/>
    <p:sldLayoutId id="2147483685" r:id="rId16"/>
    <p:sldLayoutId id="2147483675" r:id="rId17"/>
    <p:sldLayoutId id="2147483683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726" r:id="rId26"/>
    <p:sldLayoutId id="214748372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0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A281-BD3F-4031-AABB-6DCD1511630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6092-4164-4DCF-A570-B84D8E5DB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0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4" r:id="rId15"/>
    <p:sldLayoutId id="214748372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collins@cuanswer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www.serviceredition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BB309-6A54-4A22-BA0B-E56535F34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880" y="1482685"/>
            <a:ext cx="3522428" cy="664797"/>
          </a:xfrm>
        </p:spPr>
        <p:txBody>
          <a:bodyPr wrap="square" tIns="0" bIns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Welcome to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753B81-FE80-7541-362D-FF306FF80879}"/>
              </a:ext>
            </a:extLst>
          </p:cNvPr>
          <p:cNvCxnSpPr>
            <a:cxnSpLocks/>
          </p:cNvCxnSpPr>
          <p:nvPr/>
        </p:nvCxnSpPr>
        <p:spPr>
          <a:xfrm>
            <a:off x="7666892" y="2474166"/>
            <a:ext cx="4173446" cy="0"/>
          </a:xfrm>
          <a:prstGeom prst="line">
            <a:avLst/>
          </a:prstGeom>
          <a:ln w="12700">
            <a:solidFill>
              <a:srgbClr val="0F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ata Processing Services | Outsource Data Processing - Rely Services">
            <a:extLst>
              <a:ext uri="{FF2B5EF4-FFF2-40B4-BE49-F238E27FC236}">
                <a16:creationId xmlns:a16="http://schemas.microsoft.com/office/drawing/2014/main" id="{6ED947D6-109B-E145-6456-79B27FD1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2" y="1042005"/>
            <a:ext cx="6792088" cy="434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38BD26B0-A6C3-57A9-1043-1143DE9BB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21236" cy="62123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38C128F-BBEA-3002-0868-D8A9FCDEB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03" y="2906640"/>
            <a:ext cx="4326135" cy="617666"/>
          </a:xfrm>
          <a:prstGeom prst="rect">
            <a:avLst/>
          </a:prstGeom>
        </p:spPr>
      </p:pic>
      <p:sp>
        <p:nvSpPr>
          <p:cNvPr id="7" name="Shape 518">
            <a:extLst>
              <a:ext uri="{FF2B5EF4-FFF2-40B4-BE49-F238E27FC236}">
                <a16:creationId xmlns:a16="http://schemas.microsoft.com/office/drawing/2014/main" id="{0ADA342E-E79C-0210-39E5-E52F11664BC1}"/>
              </a:ext>
            </a:extLst>
          </p:cNvPr>
          <p:cNvSpPr/>
          <p:nvPr/>
        </p:nvSpPr>
        <p:spPr>
          <a:xfrm>
            <a:off x="0" y="6384242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6DE88-45B3-EE86-F721-97A87A99E5C1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C85FF5-3091-A4A3-2556-87828272B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029" y="4207314"/>
            <a:ext cx="2274353" cy="484698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61414742-C26F-B2F7-4D8B-BC2FEE30FC67}"/>
              </a:ext>
            </a:extLst>
          </p:cNvPr>
          <p:cNvSpPr txBox="1">
            <a:spLocks/>
          </p:cNvSpPr>
          <p:nvPr/>
        </p:nvSpPr>
        <p:spPr>
          <a:xfrm>
            <a:off x="7514203" y="4283464"/>
            <a:ext cx="655071" cy="332399"/>
          </a:xfrm>
          <a:prstGeom prst="rect">
            <a:avLst/>
          </a:prstGeom>
        </p:spPr>
        <p:txBody>
          <a:bodyPr vert="horz" wrap="square" lIns="91440" tIns="0" rIns="9144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24031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65D29-5DB3-4B6A-8807-B1B37332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1" y="2191895"/>
            <a:ext cx="6638531" cy="3401449"/>
          </a:xfrm>
        </p:spPr>
        <p:txBody>
          <a:bodyPr>
            <a:normAutofit fontScale="92500" lnSpcReduction="10000"/>
          </a:bodyPr>
          <a:lstStyle/>
          <a:p>
            <a:pPr marL="60325" indent="-60325">
              <a:lnSpc>
                <a:spcPct val="100000"/>
              </a:lnSpc>
              <a:buClr>
                <a:srgbClr val="0972BA"/>
              </a:buClr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2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 dedicated team monitoring your data 24x7 </a:t>
            </a:r>
          </a:p>
          <a:p>
            <a:pPr marL="228600" indent="-228600">
              <a:lnSpc>
                <a:spcPct val="100000"/>
              </a:lnSpc>
              <a:buClr>
                <a:srgbClr val="0972BA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Rollover exercises twice a year to simulate a  disaster scenario</a:t>
            </a:r>
          </a:p>
          <a:p>
            <a:pPr>
              <a:lnSpc>
                <a:spcPct val="100000"/>
              </a:lnSpc>
              <a:buClr>
                <a:srgbClr val="0972BA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Client Services thru midnight</a:t>
            </a:r>
          </a:p>
          <a:p>
            <a:pPr>
              <a:lnSpc>
                <a:spcPct val="100000"/>
              </a:lnSpc>
              <a:buClr>
                <a:srgbClr val="0972BA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</a:t>
            </a:r>
            <a:r>
              <a:rPr lang="en-US" sz="2600" b="1" u="sng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FREE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Education</a:t>
            </a:r>
          </a:p>
          <a:p>
            <a:pPr marL="0" indent="0">
              <a:buClr>
                <a:srgbClr val="0972BA"/>
              </a:buClr>
              <a:buNone/>
            </a:pPr>
            <a:endParaRPr lang="en-US" sz="400" dirty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80988" indent="-2809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2BA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 network of support partners across the U.S. </a:t>
            </a:r>
          </a:p>
          <a:p>
            <a:pPr marL="576263" indent="-295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2BA"/>
              </a:buClr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Collaboration with peers to ask question</a:t>
            </a:r>
          </a:p>
          <a:p>
            <a:pPr marL="576263" indent="-295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2BA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Certified distributors and service partners</a:t>
            </a:r>
            <a:endParaRPr lang="en-US" sz="2000" dirty="0">
              <a:solidFill>
                <a:srgbClr val="F8931D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endParaRPr lang="en-US" sz="2600" dirty="0"/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013F46-54C2-4519-8EFE-470DE787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We are committed to business continuity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D70E8D2-8373-5785-BB82-294B850BC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21792" cy="621792"/>
          </a:xfrm>
          <a:prstGeom prst="rect">
            <a:avLst/>
          </a:prstGeom>
        </p:spPr>
      </p:pic>
      <p:sp>
        <p:nvSpPr>
          <p:cNvPr id="6" name="Shape 518">
            <a:extLst>
              <a:ext uri="{FF2B5EF4-FFF2-40B4-BE49-F238E27FC236}">
                <a16:creationId xmlns:a16="http://schemas.microsoft.com/office/drawing/2014/main" id="{A257E982-6194-1FF9-41EA-257D5C2B68E2}"/>
              </a:ext>
            </a:extLst>
          </p:cNvPr>
          <p:cNvSpPr/>
          <p:nvPr/>
        </p:nvSpPr>
        <p:spPr>
          <a:xfrm>
            <a:off x="0" y="6391799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8F23F-938C-887F-D700-A1CED58B95FE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</p:spTree>
    <p:extLst>
      <p:ext uri="{BB962C8B-B14F-4D97-AF65-F5344CB8AC3E}">
        <p14:creationId xmlns:p14="http://schemas.microsoft.com/office/powerpoint/2010/main" val="14384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A617B7-E894-CA83-A135-9934C208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51" y="1717592"/>
            <a:ext cx="7596849" cy="3827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0E057A-837A-AA16-3475-A67631ADEFE2}"/>
              </a:ext>
            </a:extLst>
          </p:cNvPr>
          <p:cNvSpPr txBox="1"/>
          <p:nvPr/>
        </p:nvSpPr>
        <p:spPr>
          <a:xfrm>
            <a:off x="488117" y="270994"/>
            <a:ext cx="955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Let’s Grow Together!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87589-2885-25BF-136F-DFDB3FA22CC3}"/>
              </a:ext>
            </a:extLst>
          </p:cNvPr>
          <p:cNvSpPr/>
          <p:nvPr/>
        </p:nvSpPr>
        <p:spPr>
          <a:xfrm>
            <a:off x="488117" y="1017625"/>
            <a:ext cx="11274648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We want to be your partner, not just your vendor.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2884C-C665-5584-BF6F-BE045E9E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7" y="4738536"/>
            <a:ext cx="6208482" cy="1876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6D5B1C-77A4-867B-4605-4A247DB98C6A}"/>
              </a:ext>
            </a:extLst>
          </p:cNvPr>
          <p:cNvSpPr/>
          <p:nvPr/>
        </p:nvSpPr>
        <p:spPr>
          <a:xfrm>
            <a:off x="488117" y="1848622"/>
            <a:ext cx="4032125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Gain immediate access to: 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>
                <a:tab pos="314007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350+ credit unions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>
                <a:tab pos="314007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8 innovative partners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>
                <a:tab pos="314007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Multiple SE partners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140075" algn="l"/>
              </a:tabLst>
              <a:defRPr/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140075" algn="l"/>
              </a:tabLst>
              <a:defRPr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All from day one!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0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56757A34-0586-4160-9E39-9D9FE9AF4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90" y="3274254"/>
            <a:ext cx="6570134" cy="27748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Scott Collins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EVP National Sales &amp; Marketplace Relationships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3"/>
              </a:rPr>
              <a:t>scollins@cuanswers.com</a:t>
            </a:r>
            <a:endParaRPr lang="en-US" sz="20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b="1" dirty="0"/>
          </a:p>
          <a:p>
            <a:endParaRPr lang="en-US" dirty="0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E1D6B8C4-287A-9664-6551-B4202508D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21792" cy="621792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D8569D7-004D-9C67-0900-C4A0BC0447C0}"/>
              </a:ext>
            </a:extLst>
          </p:cNvPr>
          <p:cNvSpPr txBox="1">
            <a:spLocks/>
          </p:cNvSpPr>
          <p:nvPr/>
        </p:nvSpPr>
        <p:spPr>
          <a:xfrm>
            <a:off x="473090" y="1188033"/>
            <a:ext cx="8057593" cy="808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endParaRPr lang="en-US" sz="80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en-US" sz="80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3485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BB309-6A54-4A22-BA0B-E56535F34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92" y="333590"/>
            <a:ext cx="6031094" cy="664797"/>
          </a:xfrm>
        </p:spPr>
        <p:txBody>
          <a:bodyPr wrap="square" tIns="0" bIns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Connecting the Dots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753B81-FE80-7541-362D-FF306FF80879}"/>
              </a:ext>
            </a:extLst>
          </p:cNvPr>
          <p:cNvCxnSpPr>
            <a:cxnSpLocks/>
          </p:cNvCxnSpPr>
          <p:nvPr/>
        </p:nvCxnSpPr>
        <p:spPr>
          <a:xfrm>
            <a:off x="494788" y="1198065"/>
            <a:ext cx="4173446" cy="0"/>
          </a:xfrm>
          <a:prstGeom prst="line">
            <a:avLst/>
          </a:prstGeom>
          <a:ln w="12700">
            <a:solidFill>
              <a:srgbClr val="0F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38BD26B0-A6C3-57A9-1043-1143DE9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21236" cy="621236"/>
          </a:xfrm>
          <a:prstGeom prst="rect">
            <a:avLst/>
          </a:prstGeom>
        </p:spPr>
      </p:pic>
      <p:sp>
        <p:nvSpPr>
          <p:cNvPr id="7" name="Shape 518">
            <a:extLst>
              <a:ext uri="{FF2B5EF4-FFF2-40B4-BE49-F238E27FC236}">
                <a16:creationId xmlns:a16="http://schemas.microsoft.com/office/drawing/2014/main" id="{0ADA342E-E79C-0210-39E5-E52F11664BC1}"/>
              </a:ext>
            </a:extLst>
          </p:cNvPr>
          <p:cNvSpPr/>
          <p:nvPr/>
        </p:nvSpPr>
        <p:spPr>
          <a:xfrm>
            <a:off x="0" y="6384242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6DE88-45B3-EE86-F721-97A87A99E5C1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B056B6F5-9276-4422-C0E8-99099ABAA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6584"/>
          <a:stretch/>
        </p:blipFill>
        <p:spPr>
          <a:xfrm>
            <a:off x="6424490" y="2449210"/>
            <a:ext cx="4541254" cy="349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3F48201-2251-DEE5-B5F1-98C709057176}"/>
              </a:ext>
            </a:extLst>
          </p:cNvPr>
          <p:cNvSpPr txBox="1">
            <a:spLocks/>
          </p:cNvSpPr>
          <p:nvPr/>
        </p:nvSpPr>
        <p:spPr>
          <a:xfrm>
            <a:off x="359005" y="1342742"/>
            <a:ext cx="5810497" cy="48968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Calibri" panose="020F050202020403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CU*Answers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CUSO and a Cooperative</a:t>
            </a:r>
          </a:p>
          <a:p>
            <a:pPr lvl="1">
              <a:buClr>
                <a:srgbClr val="0972BA"/>
              </a:buClr>
              <a:buFont typeface="Calibri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 in 1970 and located in Grand Rapids, MI</a:t>
            </a:r>
          </a:p>
          <a:p>
            <a:pPr lvl="1">
              <a:buClr>
                <a:srgbClr val="0972BA"/>
              </a:buClr>
              <a:buFont typeface="Calibri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the only </a:t>
            </a:r>
            <a:r>
              <a:rPr lang="en-U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CU-Owned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Cooperative in our industry</a:t>
            </a:r>
          </a:p>
          <a:p>
            <a:pPr lvl="1">
              <a:buClr>
                <a:srgbClr val="0972BA"/>
              </a:buClr>
              <a:buFont typeface="Calibri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part of the cuasterisk.com network that reaches 350+ credit unions with over 3 million members and other businesses</a:t>
            </a:r>
          </a:p>
          <a:p>
            <a:pPr lvl="1">
              <a:buClr>
                <a:srgbClr val="0972BA"/>
              </a:buClr>
              <a:buFont typeface="Calibri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staff of nearly 300 industry professionals</a:t>
            </a:r>
            <a:endParaRPr lang="en-US" sz="200" b="1" dirty="0">
              <a:solidFill>
                <a:srgbClr val="0F75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US" sz="2000" b="1" dirty="0">
                <a:solidFill>
                  <a:srgbClr val="0F75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 Edition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robust suite of core business tools</a:t>
            </a:r>
          </a:p>
          <a:p>
            <a:pPr lvl="1">
              <a:buClr>
                <a:srgbClr val="0972BA"/>
              </a:buClr>
              <a:buFont typeface="Calibri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Headquartered at our Innovation Center in Las Vegas </a:t>
            </a:r>
          </a:p>
          <a:p>
            <a:pPr lvl="1">
              <a:buClr>
                <a:srgbClr val="0972BA"/>
              </a:buClr>
              <a:buFont typeface="Calibri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CU*Answers owns the intellectual software rights to the Servicer Edition platform</a:t>
            </a:r>
          </a:p>
          <a:p>
            <a:pPr marL="0" lvl="1" indent="0">
              <a:buClr>
                <a:srgbClr val="0972BA"/>
              </a:buClr>
              <a:buNone/>
            </a:pPr>
            <a:endParaRPr lang="en-US" sz="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0972BA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Servicer Edition brand is new, but the solutions it provides are proven.</a:t>
            </a:r>
            <a:endParaRPr lang="en-US" sz="1300" dirty="0"/>
          </a:p>
          <a:p>
            <a:pPr lvl="1">
              <a:lnSpc>
                <a:spcPct val="90000"/>
              </a:lnSpc>
              <a:buFont typeface="Calibri" pitchFamily="34" charset="0"/>
              <a:buChar char="•"/>
            </a:pPr>
            <a:endParaRPr lang="en-US" sz="1300" b="1" dirty="0"/>
          </a:p>
          <a:p>
            <a:pPr marL="201168" lvl="1" indent="0">
              <a:lnSpc>
                <a:spcPct val="90000"/>
              </a:lnSpc>
              <a:buFont typeface="Calibri" pitchFamily="34" charset="0"/>
              <a:buNone/>
            </a:pPr>
            <a:r>
              <a:rPr lang="en-US" sz="1300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1A3AE0-ABCE-9CB0-6F25-FE652D156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490" y="90916"/>
            <a:ext cx="2716157" cy="19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6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C4D22-5A66-962C-C122-0D239E2BA9EC}"/>
              </a:ext>
            </a:extLst>
          </p:cNvPr>
          <p:cNvSpPr txBox="1"/>
          <p:nvPr/>
        </p:nvSpPr>
        <p:spPr>
          <a:xfrm>
            <a:off x="583755" y="264457"/>
            <a:ext cx="8236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What is Servicer Edition?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A735862-70E8-FBFE-FCF1-1A8203DFE014}"/>
              </a:ext>
            </a:extLst>
          </p:cNvPr>
          <p:cNvSpPr txBox="1">
            <a:spLocks/>
          </p:cNvSpPr>
          <p:nvPr/>
        </p:nvSpPr>
        <p:spPr>
          <a:xfrm>
            <a:off x="6489700" y="316050"/>
            <a:ext cx="5764037" cy="5168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8CE8C6-BA9D-AC35-94EF-9740E19CADE5}"/>
              </a:ext>
            </a:extLst>
          </p:cNvPr>
          <p:cNvSpPr/>
          <p:nvPr/>
        </p:nvSpPr>
        <p:spPr>
          <a:xfrm>
            <a:off x="583755" y="1094612"/>
            <a:ext cx="8081944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It’s 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>
                <a:solidFill>
                  <a:srgbClr val="0972BA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full stack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of account servicing tools with                                        the </a:t>
            </a:r>
            <a:r>
              <a:rPr lang="en-US" sz="3200" b="1" i="0" dirty="0">
                <a:solidFill>
                  <a:srgbClr val="0972BA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power of a core processing system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that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                                         allows you to: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72B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et creative</a:t>
            </a:r>
          </a:p>
          <a:p>
            <a:pPr marL="520700" indent="-239713">
              <a:spcBef>
                <a:spcPct val="20000"/>
              </a:spcBef>
              <a:buClr>
                <a:srgbClr val="0972BA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customers have a say in the software solutions we create</a:t>
            </a:r>
            <a:endParaRPr lang="en-US" sz="32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72B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everage your relationships</a:t>
            </a:r>
          </a:p>
          <a:p>
            <a:pPr marL="463550" indent="-182563">
              <a:spcBef>
                <a:spcPct val="20000"/>
              </a:spcBef>
              <a:buClr>
                <a:srgbClr val="0972BA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have an experienced team at your disposal</a:t>
            </a:r>
          </a:p>
          <a:p>
            <a:pPr marL="463550" indent="-182563">
              <a:spcBef>
                <a:spcPct val="20000"/>
              </a:spcBef>
              <a:buClr>
                <a:srgbClr val="0972BA"/>
              </a:buClr>
              <a:buFont typeface="Courier New" panose="02070309020205020404" pitchFamily="49" charset="0"/>
              <a:buChar char="o"/>
              <a:tabLst>
                <a:tab pos="57626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350+ business partners sharing ideas that can benefit your organization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72B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implify your technology decisions</a:t>
            </a:r>
          </a:p>
          <a:p>
            <a:pPr marL="520700" marR="0" lvl="0" indent="-239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 have to worry about day-to-day operations</a:t>
            </a:r>
          </a:p>
          <a:p>
            <a:pPr marL="520700" marR="0" lvl="0" indent="-239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a variety of resources under one roof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9D87C4A9-CC73-5C96-21AE-28DDCB123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21792" cy="621792"/>
          </a:xfrm>
          <a:prstGeom prst="rect">
            <a:avLst/>
          </a:prstGeom>
        </p:spPr>
      </p:pic>
      <p:sp>
        <p:nvSpPr>
          <p:cNvPr id="7" name="Shape 518">
            <a:extLst>
              <a:ext uri="{FF2B5EF4-FFF2-40B4-BE49-F238E27FC236}">
                <a16:creationId xmlns:a16="http://schemas.microsoft.com/office/drawing/2014/main" id="{1B67063F-5816-42D3-D725-6A9E02D1C009}"/>
              </a:ext>
            </a:extLst>
          </p:cNvPr>
          <p:cNvSpPr/>
          <p:nvPr/>
        </p:nvSpPr>
        <p:spPr>
          <a:xfrm>
            <a:off x="0" y="6390391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4754C-63E3-9A26-55FA-AA2B91C42A44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53936D35-15F7-3609-BCE8-5AD061B0766C}"/>
              </a:ext>
            </a:extLst>
          </p:cNvPr>
          <p:cNvSpPr/>
          <p:nvPr/>
        </p:nvSpPr>
        <p:spPr>
          <a:xfrm>
            <a:off x="8419633" y="3463536"/>
            <a:ext cx="3448790" cy="727654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1C763759-3407-E1A9-4071-62C2B06BFC89}"/>
              </a:ext>
            </a:extLst>
          </p:cNvPr>
          <p:cNvSpPr/>
          <p:nvPr/>
        </p:nvSpPr>
        <p:spPr>
          <a:xfrm>
            <a:off x="8521737" y="2857538"/>
            <a:ext cx="1188720" cy="731520"/>
          </a:xfrm>
          <a:prstGeom prst="cube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2AD6BFC-0281-2E2B-1CA9-DF54E501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05" y="3678292"/>
            <a:ext cx="2967340" cy="423664"/>
          </a:xfrm>
          <a:prstGeom prst="rect">
            <a:avLst/>
          </a:prstGeom>
        </p:spPr>
      </p:pic>
      <p:sp>
        <p:nvSpPr>
          <p:cNvPr id="30" name="Cube 29">
            <a:extLst>
              <a:ext uri="{FF2B5EF4-FFF2-40B4-BE49-F238E27FC236}">
                <a16:creationId xmlns:a16="http://schemas.microsoft.com/office/drawing/2014/main" id="{8853E0BA-06DD-14BF-A1ED-99078D2990A0}"/>
              </a:ext>
            </a:extLst>
          </p:cNvPr>
          <p:cNvSpPr/>
          <p:nvPr/>
        </p:nvSpPr>
        <p:spPr>
          <a:xfrm>
            <a:off x="9617613" y="2862856"/>
            <a:ext cx="1188720" cy="73152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726E9636-20D8-FDBD-6984-EA513DFBEE98}"/>
              </a:ext>
            </a:extLst>
          </p:cNvPr>
          <p:cNvSpPr/>
          <p:nvPr/>
        </p:nvSpPr>
        <p:spPr>
          <a:xfrm>
            <a:off x="10714835" y="2851915"/>
            <a:ext cx="1188720" cy="731520"/>
          </a:xfrm>
          <a:prstGeom prst="cube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DF4DF1BB-7CF9-F6B8-3709-60042431E7F5}"/>
              </a:ext>
            </a:extLst>
          </p:cNvPr>
          <p:cNvSpPr/>
          <p:nvPr/>
        </p:nvSpPr>
        <p:spPr>
          <a:xfrm>
            <a:off x="9075369" y="2234312"/>
            <a:ext cx="1188720" cy="73152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9CAB047F-2A4C-5ED4-D7AA-A98FC7A76164}"/>
              </a:ext>
            </a:extLst>
          </p:cNvPr>
          <p:cNvSpPr/>
          <p:nvPr/>
        </p:nvSpPr>
        <p:spPr>
          <a:xfrm>
            <a:off x="10319908" y="2236944"/>
            <a:ext cx="1188720" cy="728888"/>
          </a:xfrm>
          <a:prstGeom prst="cube">
            <a:avLst/>
          </a:prstGeom>
          <a:solidFill>
            <a:srgbClr val="00AEB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6E1E-7FF8-1026-A86B-A9B70C1EFBD3}"/>
              </a:ext>
            </a:extLst>
          </p:cNvPr>
          <p:cNvSpPr txBox="1"/>
          <p:nvPr/>
        </p:nvSpPr>
        <p:spPr>
          <a:xfrm>
            <a:off x="8530184" y="3135087"/>
            <a:ext cx="101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E6FE04-1A53-6D93-330F-E80951C752D7}"/>
              </a:ext>
            </a:extLst>
          </p:cNvPr>
          <p:cNvSpPr txBox="1"/>
          <p:nvPr/>
        </p:nvSpPr>
        <p:spPr>
          <a:xfrm>
            <a:off x="9624324" y="3155759"/>
            <a:ext cx="99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Center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887DDA-54F3-E69A-5969-0767CEECF1EE}"/>
              </a:ext>
            </a:extLst>
          </p:cNvPr>
          <p:cNvSpPr txBox="1"/>
          <p:nvPr/>
        </p:nvSpPr>
        <p:spPr>
          <a:xfrm>
            <a:off x="10739703" y="3155759"/>
            <a:ext cx="99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80C7F4-E5C4-22AB-0AD7-413D4C99792A}"/>
              </a:ext>
            </a:extLst>
          </p:cNvPr>
          <p:cNvSpPr txBox="1"/>
          <p:nvPr/>
        </p:nvSpPr>
        <p:spPr>
          <a:xfrm>
            <a:off x="9106651" y="2409334"/>
            <a:ext cx="98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Banking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90F995-075E-7200-E874-4E9502E27A37}"/>
              </a:ext>
            </a:extLst>
          </p:cNvPr>
          <p:cNvSpPr txBox="1"/>
          <p:nvPr/>
        </p:nvSpPr>
        <p:spPr>
          <a:xfrm>
            <a:off x="10345066" y="2418710"/>
            <a:ext cx="100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Banking</a:t>
            </a: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0056A4E7-521A-365C-BD38-4FB08ED53A01}"/>
              </a:ext>
            </a:extLst>
          </p:cNvPr>
          <p:cNvSpPr/>
          <p:nvPr/>
        </p:nvSpPr>
        <p:spPr>
          <a:xfrm>
            <a:off x="9730634" y="1625821"/>
            <a:ext cx="1086152" cy="728887"/>
          </a:xfrm>
          <a:prstGeom prst="cub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95C21D-CBCF-1FBA-7DA9-8E69F205034C}"/>
              </a:ext>
            </a:extLst>
          </p:cNvPr>
          <p:cNvSpPr txBox="1"/>
          <p:nvPr/>
        </p:nvSpPr>
        <p:spPr>
          <a:xfrm>
            <a:off x="9775948" y="1916030"/>
            <a:ext cx="87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344371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C4D22-5A66-962C-C122-0D239E2BA9EC}"/>
              </a:ext>
            </a:extLst>
          </p:cNvPr>
          <p:cNvSpPr txBox="1"/>
          <p:nvPr/>
        </p:nvSpPr>
        <p:spPr>
          <a:xfrm>
            <a:off x="587290" y="316050"/>
            <a:ext cx="955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Why is Servicer Edition Unique?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A735862-70E8-FBFE-FCF1-1A8203DFE014}"/>
              </a:ext>
            </a:extLst>
          </p:cNvPr>
          <p:cNvSpPr txBox="1">
            <a:spLocks/>
          </p:cNvSpPr>
          <p:nvPr/>
        </p:nvSpPr>
        <p:spPr>
          <a:xfrm>
            <a:off x="6489700" y="316050"/>
            <a:ext cx="5764037" cy="5168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8CE8C6-BA9D-AC35-94EF-9740E19CADE5}"/>
              </a:ext>
            </a:extLst>
          </p:cNvPr>
          <p:cNvSpPr/>
          <p:nvPr/>
        </p:nvSpPr>
        <p:spPr>
          <a:xfrm>
            <a:off x="587290" y="1373628"/>
            <a:ext cx="10427713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Because CU*Answers owns the Servicer Edition platform we can </a:t>
            </a:r>
            <a:r>
              <a:rPr lang="en-US" sz="3200" b="1" dirty="0">
                <a:solidFill>
                  <a:srgbClr val="0F75BC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separate the software solutions. </a:t>
            </a:r>
            <a:r>
              <a:rPr lang="en-US" sz="3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This allows you 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72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use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only what you need up front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72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lip the switch later and activate new services without delay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72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purchase Servicer Edition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at a disruptive price point</a:t>
            </a:r>
          </a:p>
          <a:p>
            <a:pPr marL="576263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72BA"/>
              </a:buClr>
              <a:buSzTx/>
              <a:buFont typeface="Courier New" panose="02070309020205020404" pitchFamily="49" charset="0"/>
              <a:buChar char="o"/>
              <a:tabLst>
                <a:tab pos="576263" algn="l"/>
              </a:tabLst>
              <a:defRPr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One price for a full suite of products (No surprises later if you flip the switch on services you aren’t currently using)</a:t>
            </a:r>
          </a:p>
          <a:p>
            <a:pPr marL="457200" indent="-168275">
              <a:spcBef>
                <a:spcPct val="20000"/>
              </a:spcBef>
              <a:buClr>
                <a:srgbClr val="0972BA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More dollars plowed back into R&amp;D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72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2128527A-912B-59FE-4024-75C60FA1A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21792" cy="621792"/>
          </a:xfrm>
          <a:prstGeom prst="rect">
            <a:avLst/>
          </a:prstGeom>
        </p:spPr>
      </p:pic>
      <p:sp>
        <p:nvSpPr>
          <p:cNvPr id="7" name="Shape 518">
            <a:extLst>
              <a:ext uri="{FF2B5EF4-FFF2-40B4-BE49-F238E27FC236}">
                <a16:creationId xmlns:a16="http://schemas.microsoft.com/office/drawing/2014/main" id="{E4910FFB-B93D-A862-09F4-F2960E640E97}"/>
              </a:ext>
            </a:extLst>
          </p:cNvPr>
          <p:cNvSpPr/>
          <p:nvPr/>
        </p:nvSpPr>
        <p:spPr>
          <a:xfrm>
            <a:off x="0" y="6390391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091799-901D-C62B-59D6-9CD43BA88B6B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</p:spTree>
    <p:extLst>
      <p:ext uri="{BB962C8B-B14F-4D97-AF65-F5344CB8AC3E}">
        <p14:creationId xmlns:p14="http://schemas.microsoft.com/office/powerpoint/2010/main" val="206251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442"/>
          <p:cNvSpPr/>
          <p:nvPr/>
        </p:nvSpPr>
        <p:spPr>
          <a:xfrm>
            <a:off x="0" y="4061677"/>
            <a:ext cx="4968801" cy="174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46BD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671604" y="905474"/>
            <a:ext cx="3794599" cy="2462172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sp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n-US" kern="0" dirty="0">
                <a:latin typeface="+mn-lt"/>
                <a:ea typeface="Source Sans Pro" panose="020B0503030403020204" pitchFamily="34" charset="0"/>
              </a:rPr>
              <a:t>Three Key </a:t>
            </a:r>
            <a:br>
              <a:rPr lang="en-US" kern="0" dirty="0">
                <a:latin typeface="+mn-lt"/>
                <a:ea typeface="Source Sans Pro" panose="020B0503030403020204" pitchFamily="34" charset="0"/>
              </a:rPr>
            </a:br>
            <a:r>
              <a:rPr lang="en-US" kern="0" dirty="0">
                <a:latin typeface="+mn-lt"/>
                <a:ea typeface="Source Sans Pro" panose="020B0503030403020204" pitchFamily="34" charset="0"/>
              </a:rPr>
              <a:t>Benefits for    your CUSO</a:t>
            </a:r>
            <a:endParaRPr lang="en-US" b="0" kern="0" dirty="0">
              <a:latin typeface="+mn-lt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type="title" idx="2"/>
          </p:nvPr>
        </p:nvSpPr>
        <p:spPr>
          <a:xfrm>
            <a:off x="185060" y="4255576"/>
            <a:ext cx="4501198" cy="1354176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panose="020B0604020202020204" pitchFamily="34" charset="0"/>
              </a:rPr>
              <a:t>Our Cooperative’s vision is to give all  CUSO’s – large and small – the tools and  the skills they need to compete in the market – both now and into the future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title" idx="3"/>
          </p:nvPr>
        </p:nvSpPr>
        <p:spPr>
          <a:xfrm>
            <a:off x="6995972" y="676000"/>
            <a:ext cx="4968800" cy="118797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spAutoFit/>
          </a:bodyPr>
          <a:lstStyle/>
          <a:p>
            <a:r>
              <a:rPr lang="en-US" sz="3600" dirty="0">
                <a:latin typeface="+mj-lt"/>
                <a:ea typeface="Source Sans Pro" panose="020B0503030403020204" pitchFamily="34" charset="0"/>
              </a:rPr>
              <a:t>Fully-Integrated: </a:t>
            </a:r>
            <a:br>
              <a:rPr lang="en-US" sz="3600" dirty="0">
                <a:latin typeface="+mj-lt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</a:rPr>
              <a:t>Custom solutions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title" idx="5"/>
          </p:nvPr>
        </p:nvSpPr>
        <p:spPr>
          <a:xfrm>
            <a:off x="6995972" y="2574621"/>
            <a:ext cx="4968800" cy="118797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spAutoFit/>
          </a:bodyPr>
          <a:lstStyle/>
          <a:p>
            <a:r>
              <a:rPr lang="en-US" sz="3600" dirty="0">
                <a:latin typeface="+mj-lt"/>
                <a:ea typeface="Source Sans Pro" panose="020B0503030403020204" pitchFamily="34" charset="0"/>
              </a:rPr>
              <a:t>Focus on Utilization: 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</a:rPr>
              <a:t>Collaborative Services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title" idx="7"/>
          </p:nvPr>
        </p:nvSpPr>
        <p:spPr>
          <a:xfrm>
            <a:off x="6995971" y="4500492"/>
            <a:ext cx="5020295" cy="1187977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spAutoFit/>
          </a:bodyPr>
          <a:lstStyle/>
          <a:p>
            <a:r>
              <a:rPr lang="en" sz="3600" dirty="0">
                <a:latin typeface="+mj-lt"/>
                <a:ea typeface="Source Sans Pro" panose="020B0503030403020204" pitchFamily="34" charset="0"/>
              </a:rPr>
              <a:t>Disruptive Pricing:   </a:t>
            </a:r>
            <a:br>
              <a:rPr lang="en" sz="3600" dirty="0">
                <a:latin typeface="+mj-lt"/>
                <a:ea typeface="Source Sans Pro" panose="020B0503030403020204" pitchFamily="34" charset="0"/>
              </a:rPr>
            </a:br>
            <a:r>
              <a:rPr lang="en" sz="3200" dirty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</a:rPr>
              <a:t>Charge only when we 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</a:rPr>
              <a:t>must</a:t>
            </a:r>
            <a:endParaRPr lang="en" sz="3200" dirty="0">
              <a:solidFill>
                <a:srgbClr val="002060"/>
              </a:solidFill>
              <a:latin typeface="+mj-lt"/>
              <a:ea typeface="Source Sans Pro" panose="020B0503030403020204" pitchFamily="34" charset="0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1133" y="422160"/>
            <a:ext cx="349200" cy="34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46BD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76924" y="561231"/>
            <a:ext cx="1143356" cy="1323439"/>
            <a:chOff x="762000" y="1736306"/>
            <a:chExt cx="2057400" cy="2381448"/>
          </a:xfrm>
        </p:grpSpPr>
        <p:sp>
          <p:nvSpPr>
            <p:cNvPr id="13" name="Oval 12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1" y="1736306"/>
              <a:ext cx="1219199" cy="238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40000"/>
                    </a:scheme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07328" y="2011451"/>
              <a:ext cx="1583473" cy="1295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92309" y="2466218"/>
            <a:ext cx="1149399" cy="1323439"/>
            <a:chOff x="761999" y="1712037"/>
            <a:chExt cx="2057399" cy="2368926"/>
          </a:xfrm>
        </p:grpSpPr>
        <p:grpSp>
          <p:nvGrpSpPr>
            <p:cNvPr id="18" name="Group 17"/>
            <p:cNvGrpSpPr/>
            <p:nvPr/>
          </p:nvGrpSpPr>
          <p:grpSpPr>
            <a:xfrm>
              <a:off x="761999" y="1946209"/>
              <a:ext cx="2057399" cy="2057399"/>
              <a:chOff x="761999" y="1946209"/>
              <a:chExt cx="2057399" cy="205739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61999" y="1946209"/>
                <a:ext cx="2057399" cy="2057399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50000">
                    <a:srgbClr val="399ECB"/>
                  </a:gs>
                  <a:gs pos="100000">
                    <a:srgbClr val="0077D0"/>
                  </a:gs>
                </a:gsLst>
                <a:path path="circle">
                  <a:fillToRect l="50000" t="50000" r="50000" b="50000"/>
                </a:path>
              </a:gradFill>
              <a:ln w="82550">
                <a:noFill/>
              </a:ln>
              <a:effectLst>
                <a:outerShdw blurRad="1270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07328" y="1992354"/>
                <a:ext cx="1583472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189464" y="1712037"/>
              <a:ext cx="1219201" cy="2368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4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76924" y="4371205"/>
            <a:ext cx="1132366" cy="1446550"/>
            <a:chOff x="6324600" y="1632940"/>
            <a:chExt cx="2057400" cy="2628244"/>
          </a:xfrm>
        </p:grpSpPr>
        <p:sp>
          <p:nvSpPr>
            <p:cNvPr id="23" name="Oval 22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9095" y="1632940"/>
              <a:ext cx="1219351" cy="2628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b="1" kern="0" dirty="0">
                  <a:solidFill>
                    <a:schemeClr val="tx1">
                      <a:alpha val="64000"/>
                    </a:schemeClr>
                  </a:solidFill>
                  <a:latin typeface="Calibri Light" panose="020F0302020204030204"/>
                  <a:cs typeface="Arial" pitchFamily="34" charset="0"/>
                </a:rPr>
                <a:t>3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64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569927" y="2005361"/>
              <a:ext cx="1583472" cy="1295401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</a:p>
          </p:txBody>
        </p:sp>
      </p:grpSp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E97BB270-35FE-A455-2333-D19BF31F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19" y="5742431"/>
            <a:ext cx="621792" cy="621792"/>
          </a:xfrm>
          <a:prstGeom prst="rect">
            <a:avLst/>
          </a:prstGeom>
        </p:spPr>
      </p:pic>
      <p:sp>
        <p:nvSpPr>
          <p:cNvPr id="27" name="Shape 518">
            <a:extLst>
              <a:ext uri="{FF2B5EF4-FFF2-40B4-BE49-F238E27FC236}">
                <a16:creationId xmlns:a16="http://schemas.microsoft.com/office/drawing/2014/main" id="{BAA3603C-96EB-53F3-BFE1-BA5090CF8F9D}"/>
              </a:ext>
            </a:extLst>
          </p:cNvPr>
          <p:cNvSpPr/>
          <p:nvPr/>
        </p:nvSpPr>
        <p:spPr>
          <a:xfrm>
            <a:off x="0" y="6390391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C6D4B5-454A-3127-C59F-3D51F0119450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</p:spTree>
    <p:extLst>
      <p:ext uri="{BB962C8B-B14F-4D97-AF65-F5344CB8AC3E}">
        <p14:creationId xmlns:p14="http://schemas.microsoft.com/office/powerpoint/2010/main" val="407275882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1657320" y="115984"/>
            <a:ext cx="5704523" cy="1963574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spAutoFit/>
          </a:bodyPr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Fully integrated: 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Custom solutions</a:t>
            </a:r>
            <a:b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endParaRPr lang="en" sz="4400" dirty="0">
              <a:solidFill>
                <a:schemeClr val="dk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499" y="1945671"/>
            <a:ext cx="632463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complete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customer service platform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rackers and optics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Online banking with content management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Mobile banking / Text banking / Mobile Apps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Native LOS/Mortgage, Business and Consumer Lending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Automated decisioning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Online debit and credit card servicing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e-Statements, e-Alerts, e-Notices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Marketing &amp; Management Dashboards, CRM Tools &amp; Alerts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Ana</a:t>
            </a:r>
            <a:r>
              <a:rPr lang="en-US" sz="1600" kern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lytics</a:t>
            </a:r>
            <a:endParaRPr lang="en-US" sz="1600" kern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Multiple customer payment options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5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Document imaging built into the workflows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>
          <a:xfrm>
            <a:off x="7494163" y="1"/>
            <a:ext cx="4697838" cy="2926080"/>
          </a:xfrm>
          <a:prstGeom prst="rect">
            <a:avLst/>
          </a:prstGeom>
        </p:spPr>
      </p:pic>
      <p:sp>
        <p:nvSpPr>
          <p:cNvPr id="13" name="Shape 463"/>
          <p:cNvSpPr/>
          <p:nvPr/>
        </p:nvSpPr>
        <p:spPr>
          <a:xfrm>
            <a:off x="0" y="5429200"/>
            <a:ext cx="4282067" cy="860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Our solution could include everything</a:t>
            </a:r>
            <a:r>
              <a:rPr lang="en-US" sz="2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 this list.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EC7E06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  <p:sp>
        <p:nvSpPr>
          <p:cNvPr id="24" name="Shape 463"/>
          <p:cNvSpPr/>
          <p:nvPr/>
        </p:nvSpPr>
        <p:spPr>
          <a:xfrm>
            <a:off x="4235416" y="5429200"/>
            <a:ext cx="2645782" cy="860829"/>
          </a:xfrm>
          <a:prstGeom prst="rect">
            <a:avLst/>
          </a:prstGeom>
          <a:solidFill>
            <a:srgbClr val="04AFE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Customize a plan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your business.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EC7E06"/>
              </a:highlight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54B60-8E88-8A56-C32A-B3D197E20802}"/>
              </a:ext>
            </a:extLst>
          </p:cNvPr>
          <p:cNvGrpSpPr/>
          <p:nvPr/>
        </p:nvGrpSpPr>
        <p:grpSpPr>
          <a:xfrm>
            <a:off x="361949" y="115984"/>
            <a:ext cx="1190889" cy="1351048"/>
            <a:chOff x="762000" y="1736306"/>
            <a:chExt cx="2057400" cy="23814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C4678C-96BB-F459-477E-1807E524F607}"/>
                </a:ext>
              </a:extLst>
            </p:cNvPr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51D13B-6752-DF44-4FDD-8EDE71FA2A0E}"/>
                </a:ext>
              </a:extLst>
            </p:cNvPr>
            <p:cNvSpPr txBox="1"/>
            <p:nvPr/>
          </p:nvSpPr>
          <p:spPr>
            <a:xfrm>
              <a:off x="1121391" y="1736306"/>
              <a:ext cx="1219199" cy="238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40000"/>
                    </a:scheme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B09A4C-EFC9-723F-4EF0-008169C8650C}"/>
                </a:ext>
              </a:extLst>
            </p:cNvPr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0BB59D-7975-E886-1B2F-84055DA80ACE}"/>
                </a:ext>
              </a:extLst>
            </p:cNvPr>
            <p:cNvSpPr/>
            <p:nvPr/>
          </p:nvSpPr>
          <p:spPr>
            <a:xfrm>
              <a:off x="1007328" y="2011451"/>
              <a:ext cx="1583473" cy="1295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</a:p>
          </p:txBody>
        </p:sp>
      </p:grpSp>
      <p:sp>
        <p:nvSpPr>
          <p:cNvPr id="29" name="Shape 518">
            <a:extLst>
              <a:ext uri="{FF2B5EF4-FFF2-40B4-BE49-F238E27FC236}">
                <a16:creationId xmlns:a16="http://schemas.microsoft.com/office/drawing/2014/main" id="{F5CE4729-8233-6BF1-C29E-3DF2D48AB8FF}"/>
              </a:ext>
            </a:extLst>
          </p:cNvPr>
          <p:cNvSpPr/>
          <p:nvPr/>
        </p:nvSpPr>
        <p:spPr>
          <a:xfrm>
            <a:off x="0" y="6390391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F2D137-226D-093E-EBA6-AF9E323E6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63" y="2926081"/>
            <a:ext cx="4697838" cy="2642535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0E4608E5-648B-7D0B-42AB-C011D1011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17667" cy="6176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F7ECBB-1798-7ED7-9853-370051F2F742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  <p:sp>
        <p:nvSpPr>
          <p:cNvPr id="17" name="Shape 461">
            <a:extLst>
              <a:ext uri="{FF2B5EF4-FFF2-40B4-BE49-F238E27FC236}">
                <a16:creationId xmlns:a16="http://schemas.microsoft.com/office/drawing/2014/main" id="{CC8D19BB-695E-A38D-6111-F15FC9AEC392}"/>
              </a:ext>
            </a:extLst>
          </p:cNvPr>
          <p:cNvSpPr txBox="1">
            <a:spLocks/>
          </p:cNvSpPr>
          <p:nvPr/>
        </p:nvSpPr>
        <p:spPr>
          <a:xfrm>
            <a:off x="397499" y="1422491"/>
            <a:ext cx="4934141" cy="52318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sp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733" b="1" i="0" kern="1200" spc="-50" baseline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What’s in the stack?</a:t>
            </a:r>
            <a:endParaRPr lang="en" sz="2000" dirty="0">
              <a:solidFill>
                <a:schemeClr val="dk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-4975" y="1984772"/>
            <a:ext cx="349200" cy="34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1557834" y="292085"/>
            <a:ext cx="6426411" cy="1354176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Focus on utilization: 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Collaborative Services</a:t>
            </a:r>
            <a:endParaRPr lang="en" sz="3200" dirty="0">
              <a:solidFill>
                <a:srgbClr val="00206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754" y="2042047"/>
            <a:ext cx="5354209" cy="331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use our software every day to deliver customized cooperative services to the businesses we serve.  We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– not just build it!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and during the conversion/installation, we work side-by-side with your team to understand their unique process and flow.  Our subject matter experts learn from yours – then collaborate to create the best return from your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Servicer Edition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investment.      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85000"/>
                  <a:lumOff val="1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8F3D8-169F-4731-A67A-DCF05869765B}"/>
              </a:ext>
            </a:extLst>
          </p:cNvPr>
          <p:cNvSpPr txBox="1"/>
          <p:nvPr/>
        </p:nvSpPr>
        <p:spPr>
          <a:xfrm>
            <a:off x="7238727" y="688246"/>
            <a:ext cx="4544838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Accounting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Collections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Compliance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kern="0" dirty="0"/>
              <a:t>Vendor/Contract Management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Marketing and Social Media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Management consulting</a:t>
            </a:r>
            <a:endParaRPr lang="en-US" sz="2000" kern="0" dirty="0"/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Strategic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Call Center (inbound &amp; outbound)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IT (Network, Server, and PC management)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Web Design and Media Services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Imaging / Paperless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Mortgage Servicing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85000"/>
                  <a:lumOff val="1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BC91B28C-9908-6B68-655B-A2F4D3470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846" y="112217"/>
            <a:ext cx="1503307" cy="15033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715AFFA-CBE2-154A-7CA5-D68E5C45AD1D}"/>
              </a:ext>
            </a:extLst>
          </p:cNvPr>
          <p:cNvGrpSpPr/>
          <p:nvPr/>
        </p:nvGrpSpPr>
        <p:grpSpPr>
          <a:xfrm>
            <a:off x="169625" y="292085"/>
            <a:ext cx="1149399" cy="1323439"/>
            <a:chOff x="761999" y="1712037"/>
            <a:chExt cx="2057399" cy="23689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A75BC2F-3FB1-311C-AE3E-259C10AC3601}"/>
                </a:ext>
              </a:extLst>
            </p:cNvPr>
            <p:cNvGrpSpPr/>
            <p:nvPr/>
          </p:nvGrpSpPr>
          <p:grpSpPr>
            <a:xfrm>
              <a:off x="761999" y="1946209"/>
              <a:ext cx="2057399" cy="2057399"/>
              <a:chOff x="761999" y="1946209"/>
              <a:chExt cx="2057399" cy="205739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7F50A66-F395-CC48-6D49-49129DBB8CEA}"/>
                  </a:ext>
                </a:extLst>
              </p:cNvPr>
              <p:cNvSpPr/>
              <p:nvPr/>
            </p:nvSpPr>
            <p:spPr>
              <a:xfrm>
                <a:off x="761999" y="1946209"/>
                <a:ext cx="2057399" cy="2057399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50000">
                    <a:srgbClr val="399ECB"/>
                  </a:gs>
                  <a:gs pos="100000">
                    <a:srgbClr val="0077D0"/>
                  </a:gs>
                </a:gsLst>
                <a:path path="circle">
                  <a:fillToRect l="50000" t="50000" r="50000" b="50000"/>
                </a:path>
              </a:gradFill>
              <a:ln w="82550">
                <a:noFill/>
              </a:ln>
              <a:effectLst>
                <a:outerShdw blurRad="1270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3F6E6BB-D5BC-A4A6-BA11-FA6FC5F3DED4}"/>
                  </a:ext>
                </a:extLst>
              </p:cNvPr>
              <p:cNvSpPr/>
              <p:nvPr/>
            </p:nvSpPr>
            <p:spPr>
              <a:xfrm>
                <a:off x="1007328" y="1992354"/>
                <a:ext cx="1583472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4E792E-A888-EBA3-9F4D-513C4A80AA90}"/>
                </a:ext>
              </a:extLst>
            </p:cNvPr>
            <p:cNvSpPr txBox="1"/>
            <p:nvPr/>
          </p:nvSpPr>
          <p:spPr>
            <a:xfrm>
              <a:off x="1189464" y="1712037"/>
              <a:ext cx="1219201" cy="2368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4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309B7882-4F7E-4505-6551-92EB7A9D7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17667" cy="617667"/>
          </a:xfrm>
          <a:prstGeom prst="rect">
            <a:avLst/>
          </a:prstGeom>
        </p:spPr>
      </p:pic>
      <p:sp>
        <p:nvSpPr>
          <p:cNvPr id="14" name="Shape 518">
            <a:extLst>
              <a:ext uri="{FF2B5EF4-FFF2-40B4-BE49-F238E27FC236}">
                <a16:creationId xmlns:a16="http://schemas.microsoft.com/office/drawing/2014/main" id="{5CE1C51D-0F0E-868F-570C-C8C0FEF00E24}"/>
              </a:ext>
            </a:extLst>
          </p:cNvPr>
          <p:cNvSpPr/>
          <p:nvPr/>
        </p:nvSpPr>
        <p:spPr>
          <a:xfrm>
            <a:off x="0" y="6390391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F9E10-ACE6-AAE7-14D1-B0A2CFDDE916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</p:spTree>
    <p:extLst>
      <p:ext uri="{BB962C8B-B14F-4D97-AF65-F5344CB8AC3E}">
        <p14:creationId xmlns:p14="http://schemas.microsoft.com/office/powerpoint/2010/main" val="890678107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D00D5-56BA-491C-B12B-E27215E2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42" y="2765575"/>
            <a:ext cx="3824007" cy="4037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2C2C7-9785-47C7-A6AA-EB73077408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11" t="12219" r="33278" b="2652"/>
          <a:stretch/>
        </p:blipFill>
        <p:spPr>
          <a:xfrm>
            <a:off x="238346" y="279954"/>
            <a:ext cx="1977437" cy="2531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78CB31-844E-140A-AF6E-F683467A7F5C}"/>
              </a:ext>
            </a:extLst>
          </p:cNvPr>
          <p:cNvSpPr txBox="1"/>
          <p:nvPr/>
        </p:nvSpPr>
        <p:spPr>
          <a:xfrm>
            <a:off x="5744740" y="279954"/>
            <a:ext cx="633671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a typeface="Source Sans Pro" panose="020B0503030403020204" pitchFamily="34" charset="0"/>
              </a:rPr>
              <a:t>Disruptive Pricing:      </a:t>
            </a:r>
            <a:r>
              <a:rPr lang="en-US" sz="3200" b="1" dirty="0">
                <a:solidFill>
                  <a:srgbClr val="002060"/>
                </a:solidFill>
                <a:ea typeface="Source Sans Pro" panose="020B0503030403020204" pitchFamily="34" charset="0"/>
              </a:rPr>
              <a:t>Charge only what we must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3EAEC6-8933-6CFD-F4B8-128E79873E5B}"/>
              </a:ext>
            </a:extLst>
          </p:cNvPr>
          <p:cNvGrpSpPr/>
          <p:nvPr/>
        </p:nvGrpSpPr>
        <p:grpSpPr>
          <a:xfrm>
            <a:off x="4477349" y="279954"/>
            <a:ext cx="1132366" cy="1446550"/>
            <a:chOff x="6324600" y="1632940"/>
            <a:chExt cx="2057400" cy="262824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16037A-AEC1-B1DE-8560-B047860D8137}"/>
                </a:ext>
              </a:extLst>
            </p:cNvPr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7B4169-69C7-28DF-0F95-D13F647B4E50}"/>
                </a:ext>
              </a:extLst>
            </p:cNvPr>
            <p:cNvSpPr txBox="1"/>
            <p:nvPr/>
          </p:nvSpPr>
          <p:spPr>
            <a:xfrm>
              <a:off x="6699095" y="1632940"/>
              <a:ext cx="1219351" cy="2628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b="1" kern="0" dirty="0">
                  <a:solidFill>
                    <a:schemeClr val="tx1">
                      <a:alpha val="64000"/>
                    </a:schemeClr>
                  </a:solidFill>
                  <a:latin typeface="Calibri Light" panose="020F0302020204030204"/>
                  <a:cs typeface="Arial" pitchFamily="34" charset="0"/>
                </a:rPr>
                <a:t>3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64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A5F352-D414-87AB-15C0-D6A3A8CA3502}"/>
                </a:ext>
              </a:extLst>
            </p:cNvPr>
            <p:cNvSpPr/>
            <p:nvPr/>
          </p:nvSpPr>
          <p:spPr>
            <a:xfrm>
              <a:off x="6569927" y="2005361"/>
              <a:ext cx="1583472" cy="1295401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</a:p>
          </p:txBody>
        </p:sp>
      </p:grp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BFF3BE03-47FA-7EAC-F7EB-3D1D8F133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25" y="5742432"/>
            <a:ext cx="621792" cy="621792"/>
          </a:xfrm>
          <a:prstGeom prst="rect">
            <a:avLst/>
          </a:prstGeom>
        </p:spPr>
      </p:pic>
      <p:sp>
        <p:nvSpPr>
          <p:cNvPr id="13" name="Shape 518">
            <a:extLst>
              <a:ext uri="{FF2B5EF4-FFF2-40B4-BE49-F238E27FC236}">
                <a16:creationId xmlns:a16="http://schemas.microsoft.com/office/drawing/2014/main" id="{1AC268A5-3335-F0F7-AC31-430F0299C610}"/>
              </a:ext>
            </a:extLst>
          </p:cNvPr>
          <p:cNvSpPr/>
          <p:nvPr/>
        </p:nvSpPr>
        <p:spPr>
          <a:xfrm>
            <a:off x="0" y="6390391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3570A7-D007-7AB3-3EBF-7B778AD44EDF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0806EB-57F6-6696-07B9-AAF39A4FFABB}"/>
              </a:ext>
            </a:extLst>
          </p:cNvPr>
          <p:cNvSpPr/>
          <p:nvPr/>
        </p:nvSpPr>
        <p:spPr>
          <a:xfrm>
            <a:off x="4477349" y="2374645"/>
            <a:ext cx="7340422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spcBef>
                <a:spcPct val="20000"/>
              </a:spcBef>
              <a:buClr>
                <a:srgbClr val="0972BA"/>
              </a:buClr>
              <a:buFont typeface="Arial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Source Sans Pro" panose="020B0503030403020204" pitchFamily="34" charset="0"/>
              </a:rPr>
              <a:t>Visit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Source Sans Pro" panose="020B0503030403020204" pitchFamily="34" charset="0"/>
                <a:hlinkClick r:id="rId6"/>
              </a:rPr>
              <a:t>www.serviceredition.com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Source Sans Pro" panose="020B0503030403020204" pitchFamily="34" charset="0"/>
              </a:rPr>
              <a:t> to learn more</a:t>
            </a:r>
          </a:p>
          <a:p>
            <a:pPr marL="280988" indent="-280988">
              <a:spcBef>
                <a:spcPct val="20000"/>
              </a:spcBef>
              <a:buClr>
                <a:srgbClr val="0972BA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ea typeface="Source Sans Pro" panose="020B0503030403020204" pitchFamily="34" charset="0"/>
              </a:rPr>
              <a:t>Over the last 3 years </a:t>
            </a:r>
            <a:r>
              <a:rPr lang="en-US" sz="2400" kern="0">
                <a:ea typeface="Source Sans Pro" panose="020B0503030403020204" pitchFamily="34" charset="0"/>
              </a:rPr>
              <a:t>we have: </a:t>
            </a:r>
            <a:endParaRPr lang="en-US" sz="2400" kern="0" dirty="0">
              <a:ea typeface="Source Sans Pro" panose="020B0503030403020204" pitchFamily="34" charset="0"/>
            </a:endParaRPr>
          </a:p>
          <a:p>
            <a:pPr marL="569913" indent="-285750">
              <a:spcBef>
                <a:spcPct val="20000"/>
              </a:spcBef>
              <a:buClr>
                <a:srgbClr val="0972BA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kern="0" dirty="0">
                <a:ea typeface="Source Sans Pro" panose="020B0503030403020204" pitchFamily="34" charset="0"/>
              </a:rPr>
              <a:t>reduced/eliminated $2.5M in fees </a:t>
            </a:r>
          </a:p>
          <a:p>
            <a:pPr marL="569913" indent="-285750">
              <a:spcBef>
                <a:spcPct val="20000"/>
              </a:spcBef>
              <a:buClr>
                <a:srgbClr val="0972BA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kern="0" dirty="0">
                <a:ea typeface="Source Sans Pro" panose="020B0503030403020204" pitchFamily="34" charset="0"/>
              </a:rPr>
              <a:t>spent nearly $20M on R&amp;D</a:t>
            </a:r>
          </a:p>
          <a:p>
            <a:pPr marL="280988" indent="-280988">
              <a:spcBef>
                <a:spcPct val="20000"/>
              </a:spcBef>
              <a:buClr>
                <a:srgbClr val="0972BA"/>
              </a:buClr>
              <a:buFont typeface="Arial" pitchFamily="34" charset="0"/>
              <a:buChar char="•"/>
              <a:defRPr/>
            </a:pPr>
            <a:endParaRPr lang="en-US" sz="2400" kern="0" dirty="0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9394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06543" y="-1"/>
            <a:ext cx="6085457" cy="53486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2FB86A-65FA-A46C-4879-F6EC3C84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" y="1907286"/>
            <a:ext cx="5608387" cy="28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2BF676AB-6E41-E954-9D3E-A4026A49EDBF}"/>
              </a:ext>
            </a:extLst>
          </p:cNvPr>
          <p:cNvSpPr txBox="1">
            <a:spLocks/>
          </p:cNvSpPr>
          <p:nvPr/>
        </p:nvSpPr>
        <p:spPr>
          <a:xfrm>
            <a:off x="167656" y="637129"/>
            <a:ext cx="6085457" cy="103103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733" b="1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4400" dirty="0">
                <a:latin typeface="+mn-lt"/>
                <a:ea typeface="Source Sans Pro" panose="020B0503030403020204" pitchFamily="34" charset="0"/>
              </a:rPr>
              <a:t>Onboarding Made Easy!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0A169-2FDC-D63F-72D4-B305FD17062E}"/>
              </a:ext>
            </a:extLst>
          </p:cNvPr>
          <p:cNvSpPr txBox="1">
            <a:spLocks/>
          </p:cNvSpPr>
          <p:nvPr/>
        </p:nvSpPr>
        <p:spPr>
          <a:xfrm>
            <a:off x="5870713" y="1020776"/>
            <a:ext cx="6321287" cy="4108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300" b="1" dirty="0">
                <a:solidFill>
                  <a:schemeClr val="bg1"/>
                </a:solidFill>
                <a:ea typeface="Source Sans Pro" panose="020B0503030403020204" pitchFamily="34" charset="0"/>
              </a:rPr>
              <a:t>The Framework </a:t>
            </a:r>
          </a:p>
          <a:p>
            <a:pPr marL="457200" lvl="1" indent="0">
              <a:buNone/>
            </a:pPr>
            <a:endParaRPr lang="en-US" sz="500" b="1" dirty="0">
              <a:solidFill>
                <a:schemeClr val="bg1"/>
              </a:solidFill>
              <a:latin typeface="+mj-lt"/>
              <a:ea typeface="Source Sans Pro" panose="020B0503030403020204" pitchFamily="34" charset="0"/>
            </a:endParaRPr>
          </a:p>
          <a:p>
            <a:pPr lvl="1">
              <a:buClr>
                <a:srgbClr val="0972BA"/>
              </a:buClr>
              <a:buFont typeface="Calibri Light" panose="020F030202020403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Product and Service Review Periods</a:t>
            </a:r>
          </a:p>
          <a:p>
            <a:pPr lvl="1">
              <a:buClr>
                <a:srgbClr val="0972BA"/>
              </a:buClr>
              <a:buFont typeface="Calibri Light" panose="020F030202020403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Dedicated support for your management team</a:t>
            </a:r>
          </a:p>
          <a:p>
            <a:pPr lvl="1">
              <a:buClr>
                <a:srgbClr val="0972BA"/>
              </a:buClr>
              <a:buFont typeface="Calibri Light" panose="020F030202020403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Personalized training for your operations</a:t>
            </a:r>
          </a:p>
          <a:p>
            <a:pPr lvl="2">
              <a:buClr>
                <a:srgbClr val="0972BA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 In Person Training</a:t>
            </a:r>
          </a:p>
          <a:p>
            <a:pPr lvl="2">
              <a:buClr>
                <a:srgbClr val="0972BA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 Leverage Zoom telepresence</a:t>
            </a:r>
          </a:p>
          <a:p>
            <a:pPr lvl="2">
              <a:buClr>
                <a:srgbClr val="0972BA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 In office live day support </a:t>
            </a:r>
          </a:p>
          <a:p>
            <a:pPr lvl="2">
              <a:buClr>
                <a:srgbClr val="0972BA"/>
              </a:buClr>
              <a:buFont typeface="Courier New" panose="02070309020205020404" pitchFamily="49" charset="0"/>
              <a:buChar char="o"/>
            </a:pPr>
            <a:endParaRPr lang="en-US" sz="900" dirty="0">
              <a:solidFill>
                <a:schemeClr val="bg1"/>
              </a:solidFill>
              <a:latin typeface="+mj-lt"/>
              <a:ea typeface="Source Sans Pro" panose="020B0503030403020204" pitchFamily="34" charset="0"/>
            </a:endParaRPr>
          </a:p>
          <a:p>
            <a:pPr lvl="1">
              <a:buClr>
                <a:srgbClr val="0972BA"/>
              </a:buClr>
              <a:buFont typeface="Calibri Light" panose="020F030202020403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Guided decision making for technology 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+mj-lt"/>
              <a:ea typeface="Source Sans Pro" panose="020B0503030403020204" pitchFamily="34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8072C5F-4CC5-D205-C9C4-24D005514F53}"/>
              </a:ext>
            </a:extLst>
          </p:cNvPr>
          <p:cNvSpPr txBox="1">
            <a:spLocks/>
          </p:cNvSpPr>
          <p:nvPr/>
        </p:nvSpPr>
        <p:spPr>
          <a:xfrm>
            <a:off x="6263656" y="241169"/>
            <a:ext cx="5928344" cy="79192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733" b="1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None/>
              <a:defRPr sz="3733" b="1">
                <a:solidFill>
                  <a:srgbClr val="24242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4000" dirty="0">
                <a:solidFill>
                  <a:srgbClr val="0F75BC"/>
                </a:solidFill>
                <a:latin typeface="+mn-lt"/>
                <a:ea typeface="Source Sans Pro" panose="020B0503030403020204" pitchFamily="34" charset="0"/>
              </a:rPr>
              <a:t>Our Onboarding Promise</a:t>
            </a: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731344B-23F1-06F8-8D15-FA39D061D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5742432"/>
            <a:ext cx="617667" cy="617667"/>
          </a:xfrm>
          <a:prstGeom prst="rect">
            <a:avLst/>
          </a:prstGeom>
        </p:spPr>
      </p:pic>
      <p:sp>
        <p:nvSpPr>
          <p:cNvPr id="9" name="Shape 518">
            <a:extLst>
              <a:ext uri="{FF2B5EF4-FFF2-40B4-BE49-F238E27FC236}">
                <a16:creationId xmlns:a16="http://schemas.microsoft.com/office/drawing/2014/main" id="{F833D8A1-2E78-C4F1-8DAA-360D2E162795}"/>
              </a:ext>
            </a:extLst>
          </p:cNvPr>
          <p:cNvSpPr/>
          <p:nvPr/>
        </p:nvSpPr>
        <p:spPr>
          <a:xfrm>
            <a:off x="0" y="6391799"/>
            <a:ext cx="12192000" cy="549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76DC2-E743-C281-96CE-50DFE0D10BBA}"/>
              </a:ext>
            </a:extLst>
          </p:cNvPr>
          <p:cNvSpPr txBox="1"/>
          <p:nvPr/>
        </p:nvSpPr>
        <p:spPr>
          <a:xfrm>
            <a:off x="19722" y="6474546"/>
            <a:ext cx="319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serviceredition.com</a:t>
            </a:r>
          </a:p>
        </p:txBody>
      </p:sp>
    </p:spTree>
    <p:extLst>
      <p:ext uri="{BB962C8B-B14F-4D97-AF65-F5344CB8AC3E}">
        <p14:creationId xmlns:p14="http://schemas.microsoft.com/office/powerpoint/2010/main" val="110415819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4">
      <a:majorFont>
        <a:latin typeface="Baskerville Old Face"/>
        <a:ea typeface=""/>
        <a:cs typeface=""/>
      </a:majorFont>
      <a:minorFont>
        <a:latin typeface="Avenir Next L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from Patrick</Template>
  <TotalTime>2468</TotalTime>
  <Words>819</Words>
  <Application>Microsoft Office PowerPoint</Application>
  <PresentationFormat>Widescreen</PresentationFormat>
  <Paragraphs>165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Avenir Next LT Pro</vt:lpstr>
      <vt:lpstr>Baskerville Old Face</vt:lpstr>
      <vt:lpstr>Calibri</vt:lpstr>
      <vt:lpstr>Calibri Light</vt:lpstr>
      <vt:lpstr>Courier New</vt:lpstr>
      <vt:lpstr>Lato</vt:lpstr>
      <vt:lpstr>Noto Sans</vt:lpstr>
      <vt:lpstr>Raleway</vt:lpstr>
      <vt:lpstr>Source Sans Pro</vt:lpstr>
      <vt:lpstr>Wingdings</vt:lpstr>
      <vt:lpstr>1_RetrospectVTI</vt:lpstr>
      <vt:lpstr>Office Theme</vt:lpstr>
      <vt:lpstr>1_Office Theme</vt:lpstr>
      <vt:lpstr>Welcome to</vt:lpstr>
      <vt:lpstr>Connecting the Dots</vt:lpstr>
      <vt:lpstr>PowerPoint Presentation</vt:lpstr>
      <vt:lpstr>PowerPoint Presentation</vt:lpstr>
      <vt:lpstr>Three Key  Benefits for    your CUSO</vt:lpstr>
      <vt:lpstr>Fully integrated:  Custom solutions </vt:lpstr>
      <vt:lpstr>Focus on utilization:  Collaborative Services</vt:lpstr>
      <vt:lpstr>PowerPoint Presentation</vt:lpstr>
      <vt:lpstr>PowerPoint Presentation</vt:lpstr>
      <vt:lpstr>We are committed to business continuity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CU*Answers</dc:title>
  <dc:creator>Dawn Moore</dc:creator>
  <cp:lastModifiedBy>Julie Gessner</cp:lastModifiedBy>
  <cp:revision>137</cp:revision>
  <cp:lastPrinted>2022-05-19T21:21:34Z</cp:lastPrinted>
  <dcterms:created xsi:type="dcterms:W3CDTF">2020-05-01T19:16:03Z</dcterms:created>
  <dcterms:modified xsi:type="dcterms:W3CDTF">2023-03-17T16:52:15Z</dcterms:modified>
</cp:coreProperties>
</file>